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2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8.xml" ContentType="application/vnd.openxmlformats-officedocument.presentationml.notesSlide+xml"/>
  <Override PartName="/ppt/_rels/presentation.xml.rels" ContentType="application/vnd.openxmlformats-package.relationships+xml"/>
  <Override PartName="/ppt/media/image11.png" ContentType="image/png"/>
  <Override PartName="/ppt/media/image7.png" ContentType="image/png"/>
  <Override PartName="/ppt/media/image3.png" ContentType="image/png"/>
  <Override PartName="/ppt/media/image16.png" ContentType="image/png"/>
  <Override PartName="/ppt/media/image12.png" ContentType="image/png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21.png" ContentType="image/png"/>
  <Override PartName="/ppt/media/image19.png" ContentType="image/png"/>
  <Override PartName="/ppt/media/image15.png" ContentType="image/png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 lang="en-US" sz="2800">
                <a:solidFill>
                  <a:srgbClr val="181615"/>
                </a:solidFill>
                <a:latin typeface="Arial"/>
                <a:ea typeface="Arial"/>
              </a:rPr>
              <a:t>Chemical composition of cells</a:t>
            </a:r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strRef>
              <c:f>label 1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004586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70</c:v>
                </c:pt>
                <c:pt idx="1">
                  <c:v>NaN</c:v>
                </c:pt>
                <c:pt idx="2">
                  <c:v>NaN</c:v>
                </c:pt>
                <c:pt idx="3">
                  <c:v>NaN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Proteins</c:v>
                </c:pt>
              </c:strCache>
            </c:strRef>
          </c:tx>
          <c:spPr>
            <a:solidFill>
              <a:srgbClr val="ff420e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20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RNA</c:v>
                </c:pt>
              </c:strCache>
            </c:strRef>
          </c:tx>
          <c:spPr>
            <a:solidFill>
              <a:srgbClr val="ffd320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1</c:v>
                </c:pt>
                <c:pt idx="3">
                  <c:v>NaN</c:v>
                </c:pt>
              </c:numCache>
            </c:numRef>
          </c:val>
        </c:ser>
        <c:ser>
          <c:idx val="3"/>
          <c:order val="3"/>
          <c:tx>
            <c:strRef>
              <c:f>label 4</c:f>
              <c:strCache>
                <c:ptCount val="1"/>
                <c:pt idx="0">
                  <c:v>DNA</c:v>
                </c:pt>
              </c:strCache>
            </c:strRef>
          </c:tx>
          <c:spPr>
            <a:solidFill>
              <a:srgbClr val="aecf00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0.1</c:v>
                </c:pt>
                <c:pt idx="3">
                  <c:v>NaN</c:v>
                </c:pt>
              </c:numCache>
            </c:numRef>
          </c:val>
        </c:ser>
        <c:ser>
          <c:idx val="4"/>
          <c:order val="4"/>
          <c:tx>
            <c:strRef>
              <c:f>label 5</c:f>
              <c:strCache>
                <c:ptCount val="1"/>
                <c:pt idx="0">
                  <c:v>Lipids</c:v>
                </c:pt>
              </c:strCache>
            </c:strRef>
          </c:tx>
          <c:spPr>
            <a:solidFill>
              <a:srgbClr val="83caff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4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label 6</c:f>
              <c:strCache>
                <c:ptCount val="1"/>
                <c:pt idx="0">
                  <c:v>Polysaccharides</c:v>
                </c:pt>
              </c:strCache>
            </c:strRef>
          </c:tx>
          <c:spPr>
            <a:solidFill>
              <a:srgbClr val="579d1c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73</c:v>
                </c:pt>
                <c:pt idx="3">
                  <c:v>NaN</c:v>
                </c:pt>
              </c:numCache>
            </c:numRef>
          </c:val>
        </c:ser>
        <c:ser>
          <c:idx val="6"/>
          <c:order val="6"/>
          <c:tx>
            <c:strRef>
              <c:f>label 7</c:f>
              <c:strCache>
                <c:ptCount val="1"/>
                <c:pt idx="0">
                  <c:v>Other organic</c:v>
                </c:pt>
              </c:strCache>
            </c:strRef>
          </c:tx>
          <c:spPr>
            <a:solidFill>
              <a:srgbClr val="7e0021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0.4</c:v>
                </c:pt>
                <c:pt idx="3">
                  <c:v>NaN</c:v>
                </c:pt>
              </c:numCache>
            </c:numRef>
          </c:val>
        </c:ser>
        <c:ser>
          <c:idx val="7"/>
          <c:order val="7"/>
          <c:tx>
            <c:strRef>
              <c:f>label 8</c:f>
              <c:strCache>
                <c:ptCount val="1"/>
                <c:pt idx="0">
                  <c:v>Inorganic</c:v>
                </c:pt>
              </c:strCache>
            </c:strRef>
          </c:tx>
          <c:spPr>
            <a:solidFill>
              <a:srgbClr val="314004"/>
            </a:solidFill>
          </c:spPr>
          <c:cat>
            <c:strRef>
              <c:f>categories</c:f>
              <c:strCache>
                <c:ptCount val="4"/>
                <c:pt idx="0">
                  <c:v>E. coli</c:v>
                </c:pt>
                <c:pt idx="1">
                  <c:v>E. coli dry mass</c:v>
                </c:pt>
                <c:pt idx="2">
                  <c:v>Human cell dry mass</c:v>
                </c:pt>
                <c:pt idx="3">
                  <c:v>Plant cell dry mass</c:v>
                </c:pt>
              </c:strCache>
            </c:strRef>
          </c:cat>
          <c:val>
            <c:numRef>
              <c:f>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1.5</c:v>
                </c:pt>
                <c:pt idx="3">
                  <c:v>4</c:v>
                </c:pt>
              </c:numCache>
            </c:numRef>
          </c:val>
        </c:ser>
        <c:overlap val="100"/>
        <c:gapWidth val="100"/>
        <c:axId val="60877368"/>
        <c:axId val="9747540"/>
      </c:barChart>
      <c:catAx>
        <c:axId val="60877368"/>
        <c:scaling>
          <c:orientation val="minMax"/>
        </c:scaling>
        <c:axPos val="b"/>
        <c:majorTickMark val="out"/>
        <c:minorTickMark val="none"/>
        <c:tickLblPos val="nextTo"/>
        <c:crossAx val="9747540"/>
        <c:crossesAt val="0"/>
        <c:lblAlgn val="ctr"/>
        <c:auto val="1"/>
        <c:lblOffset val="100"/>
        <c:spPr>
          <a:ln w="3240">
            <a:solidFill>
              <a:srgbClr val="b3b3b3"/>
            </a:solidFill>
            <a:round/>
          </a:ln>
        </c:spPr>
      </c:catAx>
      <c:valAx>
        <c:axId val="9747540"/>
        <c:scaling>
          <c:orientation val="minMax"/>
        </c:scaling>
        <c:title>
          <c:layout/>
          <c:tx>
            <c:rich>
              <a:bodyPr/>
              <a:lstStyle/>
              <a:p>
                <a:pPr>
                  <a:defRPr/>
                </a:pPr>
                <a:r>
                  <a:rPr lang="en-US" sz="1600">
                    <a:solidFill>
                      <a:srgbClr val="181615"/>
                    </a:solidFill>
                    <a:latin typeface="Arial"/>
                    <a:ea typeface="Arial"/>
                  </a:rPr>
                  <a:t>Percent of total mass</a:t>
                </a:r>
              </a:p>
            </c:rich>
          </c:tx>
        </c:title>
        <c:axPos val="l"/>
        <c:majorGridlines>
          <c:spPr>
            <a:ln w="3240">
              <a:solidFill>
                <a:srgbClr val="b3b3b3"/>
              </a:solidFill>
              <a:round/>
            </a:ln>
          </c:spPr>
        </c:majorGridlines>
        <c:majorTickMark val="out"/>
        <c:minorTickMark val="none"/>
        <c:tickLblPos val="nextTo"/>
        <c:crossAx val="60877368"/>
        <c:crossesAt val="0"/>
        <c:spPr>
          <a:ln w="3240">
            <a:solidFill>
              <a:srgbClr val="b3b3b3"/>
            </a:solidFill>
            <a:round/>
          </a:ln>
        </c:spPr>
      </c:valAx>
      <c:spPr>
        <a:ln w="3240">
          <a:solidFill>
            <a:srgbClr val="b3b3b3"/>
          </a:solidFill>
          <a:round/>
        </a:ln>
      </c:spPr>
    </c:plotArea>
    <c:legend>
      <c:legendPos val="r"/>
      <c:spPr/>
    </c:legend>
    <c:plotVisOnly val="1"/>
  </c:chart>
  <c:spPr>
    <a:solidFill>
      <a:srgbClr val="ffffff"/>
    </a:solidFill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16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191A131-D161-4151-8121-D1E1E151819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711151-C1A1-4121-A181-D1E1412181A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31A161-D181-41E1-91F1-D161C151310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61C141-B101-41D1-B1E1-C1816151911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11444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91B1F1-A1C1-4131-8151-D1C151C1418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211191-21D1-41B1-B131-E1712111214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119171-0101-4101-B1C1-A1A1514101B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211161-5101-4151-91B1-7161D151008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11A151-8131-4161-B1F1-4181013191B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1143000" y="685800"/>
            <a:ext cx="4571640" cy="34286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4171C1-6141-4151-A1F1-01E1A1A1618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54" name="CustomShape 2"/>
          <p:cNvSpPr/>
          <p:nvPr/>
        </p:nvSpPr>
        <p:spPr>
          <a:xfrm>
            <a:off x="-10283760" y="303120"/>
            <a:ext cx="20568960" cy="15427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20480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13101C1-7111-41D1-9191-D1F16151819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11444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B1D1F1-01C1-4181-A1B1-D1A141D1311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11444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1318101-0111-4141-A161-C111A1112101}" type="slidenum">
              <a:rPr lang="en-US" sz="2400">
                <a:solidFill>
                  <a:srgbClr val="ffffff"/>
                </a:solidFill>
                <a:latin typeface="Times New Roman"/>
                <a:ea typeface="+mn-ea"/>
              </a:rPr>
              <a:t>&lt;number&gt;</a:t>
            </a:fld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5600" cy="411444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533520"/>
            <a:ext cx="7765560" cy="5048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5800" y="533520"/>
            <a:ext cx="7765560" cy="5048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85800" y="533520"/>
            <a:ext cx="7765560" cy="5048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85800" y="533520"/>
            <a:ext cx="7765560" cy="5048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932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609480" y="3808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1" name="Line 2"/>
          <p:cNvSpPr/>
          <p:nvPr/>
        </p:nvSpPr>
        <p:spPr>
          <a:xfrm>
            <a:off x="609480" y="63244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2" name="CustomShape 3"/>
          <p:cNvSpPr/>
          <p:nvPr/>
        </p:nvSpPr>
        <p:spPr>
          <a:xfrm>
            <a:off x="3016080" y="76320"/>
            <a:ext cx="3123720" cy="380520"/>
          </a:xfrm>
          <a:prstGeom prst="rect">
            <a:avLst/>
          </a:prstGeom>
        </p:spPr>
        <p:txBody>
          <a:bodyPr bIns="46800" lIns="90000" rIns="90000" tIns="59040"/>
          <a:p>
            <a:pPr algn="ct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Georgia Tech School of Biology</a:t>
            </a:r>
            <a:endParaRPr/>
          </a:p>
        </p:txBody>
      </p:sp>
      <p:sp>
        <p:nvSpPr>
          <p:cNvPr id="3" name="CustomShape 4"/>
          <p:cNvSpPr/>
          <p:nvPr/>
        </p:nvSpPr>
        <p:spPr>
          <a:xfrm>
            <a:off x="7696080" y="6400800"/>
            <a:ext cx="990360" cy="228240"/>
          </a:xfrm>
          <a:prstGeom prst="rect">
            <a:avLst/>
          </a:prstGeom>
        </p:spPr>
        <p:txBody>
          <a:bodyPr bIns="46800" lIns="90000" rIns="90000" tIns="59040"/>
          <a:p>
            <a:pPr algn="r">
              <a:lnSpc>
                <a:spcPct val="93000"/>
              </a:lnSpc>
            </a:pPr>
            <a:endParaRPr/>
          </a:p>
          <a:p>
            <a:pPr algn="r">
              <a:lnSpc>
                <a:spcPct val="93000"/>
              </a:lnSpc>
            </a:pPr>
            <a:endParaRPr/>
          </a:p>
        </p:txBody>
      </p:sp>
      <p:sp>
        <p:nvSpPr>
          <p:cNvPr id="4" name="CustomShape 5"/>
          <p:cNvSpPr/>
          <p:nvPr/>
        </p:nvSpPr>
        <p:spPr>
          <a:xfrm>
            <a:off x="457200" y="6400800"/>
            <a:ext cx="990360" cy="228240"/>
          </a:xfrm>
          <a:prstGeom prst="rect">
            <a:avLst/>
          </a:prstGeom>
        </p:spPr>
        <p:txBody>
          <a:bodyPr bIns="46800" lIns="90000" rIns="90000" tIns="59040"/>
          <a:p>
            <a:pPr algn="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Biol 1510</a:t>
            </a:r>
            <a:endParaRPr/>
          </a:p>
          <a:p>
            <a:pPr algn="r">
              <a:lnSpc>
                <a:spcPct val="93000"/>
              </a:lnSpc>
            </a:pP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685800" y="1295280"/>
            <a:ext cx="7765560" cy="4519080"/>
          </a:xfrm>
          <a:prstGeom prst="rect">
            <a:avLst/>
          </a:prstGeom>
        </p:spPr>
        <p:txBody>
          <a:bodyPr bIns="46800" lIns="90000" rIns="90000" tIns="74880"/>
          <a:p>
            <a:pPr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Seventh Outline LevelClick to edit Master text styles</a:t>
            </a:r>
            <a:endParaRPr/>
          </a:p>
          <a:p>
            <a:r>
              <a:rPr lang="en-GB" sz="2800">
                <a:solidFill>
                  <a:srgbClr val="000000"/>
                </a:solidFill>
                <a:latin typeface="Times New Roman"/>
                <a:ea typeface="DejaVu Sans"/>
              </a:rPr>
              <a:t>Second level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400">
                <a:solidFill>
                  <a:srgbClr val="000000"/>
                </a:solidFill>
                <a:latin typeface="Times New Roman"/>
                <a:ea typeface="DejaVu Sans"/>
              </a:rPr>
              <a:t>Third level</a:t>
            </a:r>
            <a:endParaRPr/>
          </a:p>
          <a:p>
            <a:pPr lvl="2">
              <a:buFont typeface="Times New Roman"/>
              <a:buChar char="●"/>
            </a:pPr>
            <a:r>
              <a:rPr lang="en-GB" sz="2000">
                <a:solidFill>
                  <a:srgbClr val="000000"/>
                </a:solidFill>
                <a:latin typeface="Times New Roman"/>
                <a:ea typeface="DejaVu Sans"/>
              </a:rPr>
              <a:t>Fourth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solidFill>
                  <a:srgbClr val="000000"/>
                </a:solidFill>
                <a:latin typeface="Times New Roman"/>
                <a:ea typeface="DejaVu Sans"/>
              </a:rPr>
              <a:t>Fifth level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457200" y="6400800"/>
            <a:ext cx="1898280" cy="823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Biology 1510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609480" y="3808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41" name="Line 2"/>
          <p:cNvSpPr/>
          <p:nvPr/>
        </p:nvSpPr>
        <p:spPr>
          <a:xfrm>
            <a:off x="609480" y="63244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42" name="CustomShape 3"/>
          <p:cNvSpPr/>
          <p:nvPr/>
        </p:nvSpPr>
        <p:spPr>
          <a:xfrm>
            <a:off x="3016080" y="76320"/>
            <a:ext cx="3123720" cy="380520"/>
          </a:xfrm>
          <a:prstGeom prst="rect">
            <a:avLst/>
          </a:prstGeom>
        </p:spPr>
        <p:txBody>
          <a:bodyPr bIns="46800" lIns="90000" rIns="90000" tIns="59040"/>
          <a:p>
            <a:pPr algn="ct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Georgia Tech School of Biology</a:t>
            </a:r>
            <a:endParaRPr/>
          </a:p>
        </p:txBody>
      </p:sp>
      <p:sp>
        <p:nvSpPr>
          <p:cNvPr id="43" name="CustomShape 4"/>
          <p:cNvSpPr/>
          <p:nvPr/>
        </p:nvSpPr>
        <p:spPr>
          <a:xfrm>
            <a:off x="457200" y="6400800"/>
            <a:ext cx="990360" cy="228240"/>
          </a:xfrm>
          <a:prstGeom prst="rect">
            <a:avLst/>
          </a:prstGeom>
        </p:spPr>
        <p:txBody>
          <a:bodyPr bIns="46800" lIns="90000" rIns="90000" tIns="59040"/>
          <a:p>
            <a:pPr algn="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Biol 1510</a:t>
            </a:r>
            <a:endParaRPr/>
          </a:p>
          <a:p>
            <a:pPr algn="r">
              <a:lnSpc>
                <a:spcPct val="93000"/>
              </a:lnSpc>
            </a:pP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dt"/>
          </p:nvPr>
        </p:nvSpPr>
        <p:spPr>
          <a:xfrm>
            <a:off x="457200" y="6400800"/>
            <a:ext cx="1898280" cy="823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Biology 1510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Click to edit the title text format</a:t>
            </a:r>
            <a:endParaRPr/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ine 1"/>
          <p:cNvSpPr/>
          <p:nvPr/>
        </p:nvSpPr>
        <p:spPr>
          <a:xfrm>
            <a:off x="609480" y="3808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80" name="Line 2"/>
          <p:cNvSpPr/>
          <p:nvPr/>
        </p:nvSpPr>
        <p:spPr>
          <a:xfrm>
            <a:off x="609480" y="63244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81" name="CustomShape 3"/>
          <p:cNvSpPr/>
          <p:nvPr/>
        </p:nvSpPr>
        <p:spPr>
          <a:xfrm>
            <a:off x="3016080" y="76320"/>
            <a:ext cx="3123720" cy="380520"/>
          </a:xfrm>
          <a:prstGeom prst="rect">
            <a:avLst/>
          </a:prstGeom>
        </p:spPr>
        <p:txBody>
          <a:bodyPr bIns="46800" lIns="90000" rIns="90000" tIns="59040"/>
          <a:p>
            <a:pPr algn="ct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Georgia Tech School of Biology</a:t>
            </a:r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457200" y="6400800"/>
            <a:ext cx="990360" cy="228240"/>
          </a:xfrm>
          <a:prstGeom prst="rect">
            <a:avLst/>
          </a:prstGeom>
        </p:spPr>
        <p:txBody>
          <a:bodyPr bIns="46800" lIns="90000" rIns="90000" tIns="59040"/>
          <a:p>
            <a:pPr algn="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Biol 1510</a:t>
            </a:r>
            <a:endParaRPr/>
          </a:p>
          <a:p>
            <a:pPr algn="r">
              <a:lnSpc>
                <a:spcPct val="93000"/>
              </a:lnSpc>
            </a:pP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Click to edit the title text formatClick to edit Master title style</a:t>
            </a:r>
            <a:endParaRPr/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3808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118" name="Line 2"/>
          <p:cNvSpPr/>
          <p:nvPr/>
        </p:nvSpPr>
        <p:spPr>
          <a:xfrm>
            <a:off x="609480" y="6324480"/>
            <a:ext cx="7924680" cy="144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</p:sp>
      <p:sp>
        <p:nvSpPr>
          <p:cNvPr id="119" name="CustomShape 3"/>
          <p:cNvSpPr/>
          <p:nvPr/>
        </p:nvSpPr>
        <p:spPr>
          <a:xfrm>
            <a:off x="3016080" y="76320"/>
            <a:ext cx="3123720" cy="380520"/>
          </a:xfrm>
          <a:prstGeom prst="rect">
            <a:avLst/>
          </a:prstGeom>
        </p:spPr>
        <p:txBody>
          <a:bodyPr bIns="46800" lIns="90000" rIns="90000" tIns="59040"/>
          <a:p>
            <a:pPr algn="ct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Georgia Tech School of Biology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457200" y="6400800"/>
            <a:ext cx="990360" cy="228240"/>
          </a:xfrm>
          <a:prstGeom prst="rect">
            <a:avLst/>
          </a:prstGeom>
        </p:spPr>
        <p:txBody>
          <a:bodyPr bIns="46800" lIns="90000" rIns="90000" tIns="59040"/>
          <a:p>
            <a:pPr algn="r">
              <a:lnSpc>
                <a:spcPct val="93000"/>
              </a:lnSpc>
            </a:pPr>
            <a:r>
              <a:rPr i="1" lang="en-US" sz="1400">
                <a:solidFill>
                  <a:srgbClr val="333399"/>
                </a:solidFill>
                <a:latin typeface="Times New Roman"/>
                <a:ea typeface="DejaVu Sans"/>
              </a:rPr>
              <a:t>Biol 1510</a:t>
            </a:r>
            <a:endParaRPr/>
          </a:p>
          <a:p>
            <a:pPr algn="r">
              <a:lnSpc>
                <a:spcPct val="93000"/>
              </a:lnSpc>
            </a:pPr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Click to edit the title text formatClick to edit Master title style</a:t>
            </a:r>
            <a:endParaRPr/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685800" y="1295280"/>
            <a:ext cx="7765560" cy="4519080"/>
          </a:xfrm>
          <a:prstGeom prst="rect">
            <a:avLst/>
          </a:prstGeom>
        </p:spPr>
        <p:txBody>
          <a:bodyPr bIns="46800" lIns="90000" rIns="90000" tIns="74880"/>
          <a:p>
            <a:pPr>
              <a:lnSpc>
                <a:spcPct val="100000"/>
              </a:lnSpc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Click to edit the outline text format</a:t>
            </a:r>
            <a:endParaRPr/>
          </a:p>
          <a:p>
            <a:pPr lvl="1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Second Outline Level</a:t>
            </a:r>
            <a:endParaRPr/>
          </a:p>
          <a:p>
            <a:pPr lvl="2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Third Outline Level</a:t>
            </a:r>
            <a:endParaRPr/>
          </a:p>
          <a:p>
            <a:pPr lvl="3">
              <a:lnSpc>
                <a:spcPct val="100000"/>
              </a:lnSpc>
              <a:buSzPct val="75000"/>
              <a:buFont typeface="StarSymbol"/>
              <a:buChar char="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Fourth Outline Level</a:t>
            </a:r>
            <a:endParaRPr/>
          </a:p>
          <a:p>
            <a:pPr lvl="4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Fifth Outline Level</a:t>
            </a:r>
            <a:endParaRPr/>
          </a:p>
          <a:p>
            <a:pPr lvl="5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Sixth Outline Level</a:t>
            </a:r>
            <a:endParaRPr/>
          </a:p>
          <a:p>
            <a:pPr lvl="6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GB">
                <a:solidFill>
                  <a:srgbClr val="000000"/>
                </a:solidFill>
                <a:latin typeface="Times New Roman"/>
                <a:ea typeface="DejaVu Sans"/>
              </a:rPr>
              <a:t>Seventh Outline Level</a:t>
            </a:r>
            <a:endParaRPr/>
          </a:p>
        </p:txBody>
      </p:sp>
      <p:sp>
        <p:nvSpPr>
          <p:cNvPr id="123" name="PlaceHolder 7"/>
          <p:cNvSpPr>
            <a:spLocks noGrp="1"/>
          </p:cNvSpPr>
          <p:nvPr>
            <p:ph type="dt"/>
          </p:nvPr>
        </p:nvSpPr>
        <p:spPr>
          <a:xfrm>
            <a:off x="457200" y="6400800"/>
            <a:ext cx="1898280" cy="823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Biology 1510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jchoigt.wordpress.com/2010/10/01/biomolecules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hyperlink" Target="http://en.wikipedia.org/wiki/File:Glucose_Fisher_to_Haworth.gif" TargetMode="External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en.wikipedia.org/wiki/Oxygen" TargetMode="External"/><Relationship Id="rId2" Type="http://schemas.openxmlformats.org/officeDocument/2006/relationships/hyperlink" Target="http://en.wikipedia.org/wiki/Carbon" TargetMode="External"/><Relationship Id="rId3" Type="http://schemas.openxmlformats.org/officeDocument/2006/relationships/hyperlink" Target="http://en.wikipedia.org/wiki/Hydrogen" TargetMode="External"/><Relationship Id="rId4" Type="http://schemas.openxmlformats.org/officeDocument/2006/relationships/hyperlink" Target="http://en.wikipedia.org/wiki/Nitrogen" TargetMode="External"/><Relationship Id="rId5" Type="http://schemas.openxmlformats.org/officeDocument/2006/relationships/hyperlink" Target="http://en.wikipedia.org/wiki/Calcium" TargetMode="External"/><Relationship Id="rId6" Type="http://schemas.openxmlformats.org/officeDocument/2006/relationships/hyperlink" Target="http://en.wikipedia.org/wiki/Phosphorus" TargetMode="External"/><Relationship Id="rId7" Type="http://schemas.openxmlformats.org/officeDocument/2006/relationships/hyperlink" Target="http://en.wikipedia.org/wiki/Potassium" TargetMode="External"/><Relationship Id="rId8" Type="http://schemas.openxmlformats.org/officeDocument/2006/relationships/hyperlink" Target="http://en.wikipedia.org/wiki/Sulfur" TargetMode="External"/><Relationship Id="rId9" Type="http://schemas.openxmlformats.org/officeDocument/2006/relationships/hyperlink" Target="http://en.wikipedia.org/wiki/Chlorine" TargetMode="External"/><Relationship Id="rId10" Type="http://schemas.openxmlformats.org/officeDocument/2006/relationships/hyperlink" Target="http://en.wikipedia.org/wiki/Sodium" TargetMode="External"/><Relationship Id="rId11" Type="http://schemas.openxmlformats.org/officeDocument/2006/relationships/hyperlink" Target="http://en.wikipedia.org/wiki/Magnesium" TargetMode="External"/><Relationship Id="rId12" Type="http://schemas.openxmlformats.org/officeDocument/2006/relationships/hyperlink" Target="http://en.wikipedia.org/wiki/Iron" TargetMode="External"/><Relationship Id="rId13" Type="http://schemas.openxmlformats.org/officeDocument/2006/relationships/hyperlink" Target="http://en.wikipedia.org/wiki/Cobalt" TargetMode="External"/><Relationship Id="rId14" Type="http://schemas.openxmlformats.org/officeDocument/2006/relationships/hyperlink" Target="http://en.wikipedia.org/wiki/Copper" TargetMode="External"/><Relationship Id="rId15" Type="http://schemas.openxmlformats.org/officeDocument/2006/relationships/hyperlink" Target="http://en.wikipedia.org/wiki/Zinc" TargetMode="External"/><Relationship Id="rId16" Type="http://schemas.openxmlformats.org/officeDocument/2006/relationships/hyperlink" Target="http://en.wikipedia.org/wiki/Iodine" TargetMode="External"/><Relationship Id="rId17" Type="http://schemas.openxmlformats.org/officeDocument/2006/relationships/hyperlink" Target="http://en.wikipedia.org/wiki/Selenium" TargetMode="External"/><Relationship Id="rId18" Type="http://schemas.openxmlformats.org/officeDocument/2006/relationships/hyperlink" Target="http://en.wikipedia.org/wiki/Fluorine" TargetMode="External"/><Relationship Id="rId1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hyperlink" Target="http://www.foresight.org/Nanomedicine/Ch03_1.html" TargetMode="External"/><Relationship Id="rId3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Molecules of Life</a:t>
            </a:r>
            <a:endParaRPr/>
          </a:p>
        </p:txBody>
      </p:sp>
      <p:sp>
        <p:nvSpPr>
          <p:cNvPr id="162" name="TextShape 2"/>
          <p:cNvSpPr txBox="1"/>
          <p:nvPr/>
        </p:nvSpPr>
        <p:spPr>
          <a:xfrm>
            <a:off x="685800" y="1295280"/>
            <a:ext cx="7765560" cy="4114440"/>
          </a:xfrm>
          <a:prstGeom prst="rect">
            <a:avLst/>
          </a:prstGeom>
        </p:spPr>
        <p:txBody>
          <a:bodyPr bIns="46800" lIns="90000" rIns="90000" tIns="74880"/>
          <a:p>
            <a:pPr>
              <a:lnSpc>
                <a:spcPct val="93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Part A: Review of essential chemistry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Elements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Electronegativity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Bonds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Organic molecules</a:t>
            </a:r>
            <a:endParaRPr/>
          </a:p>
        </p:txBody>
      </p:sp>
      <p:sp>
        <p:nvSpPr>
          <p:cNvPr id="163" name="CustomShape 3"/>
          <p:cNvSpPr/>
          <p:nvPr/>
        </p:nvSpPr>
        <p:spPr>
          <a:xfrm>
            <a:off x="570960" y="5791320"/>
            <a:ext cx="633492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All images are from Wikimedia Commons, unless otherwise noted.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85800" y="444600"/>
            <a:ext cx="7772040" cy="63468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Macromolecules (very large molecules)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457200" y="1143000"/>
            <a:ext cx="8305560" cy="4495320"/>
          </a:xfrm>
          <a:prstGeom prst="rect">
            <a:avLst/>
          </a:prstGeom>
        </p:spPr>
        <p:txBody>
          <a:bodyPr bIns="46800" lIns="90000" rIns="90000" tIns="46800"/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GB" sz="2800">
                <a:solidFill>
                  <a:srgbClr val="000000"/>
                </a:solidFill>
                <a:latin typeface="Times New Roman"/>
                <a:ea typeface="DejaVu Sans"/>
              </a:rPr>
              <a:t>What are the major types of biological macromolecules and their subunits (building blocks)?</a:t>
            </a:r>
            <a:endParaRPr/>
          </a:p>
          <a:p>
            <a:pPr>
              <a:lnSpc>
                <a:spcPct val="104000"/>
              </a:lnSpc>
              <a:buFont typeface="Times New Roman"/>
              <a:buChar char="•"/>
            </a:pPr>
            <a:r>
              <a:rPr lang="en-GB" sz="2800">
                <a:solidFill>
                  <a:srgbClr val="000000"/>
                </a:solidFill>
                <a:latin typeface="Times New Roman"/>
                <a:ea typeface="DejaVu Sans"/>
              </a:rPr>
              <a:t>What physico-chemical forces or interactions affect the structure and function of each type of macromolecule (particularly proteins)?</a:t>
            </a:r>
            <a:endParaRPr/>
          </a:p>
          <a:p>
            <a:pPr>
              <a:lnSpc>
                <a:spcPct val="104000"/>
              </a:lnSpc>
              <a:buFont typeface="Times New Roman"/>
              <a:buChar char="•"/>
            </a:pPr>
            <a:r>
              <a:rPr lang="en-GB" sz="2800">
                <a:solidFill>
                  <a:srgbClr val="000000"/>
                </a:solidFill>
                <a:latin typeface="Times New Roman"/>
                <a:ea typeface="DejaVu Sans"/>
              </a:rPr>
              <a:t>How do variations in structure/composition of macromolecules affect their function and the adaptation of the organism to its environment?</a:t>
            </a:r>
            <a:endParaRPr/>
          </a:p>
          <a:p>
            <a:pPr>
              <a:lnSpc>
                <a:spcPct val="104000"/>
              </a:lnSpc>
            </a:pPr>
            <a:r>
              <a:rPr lang="en-GB" sz="2400" u="sng">
                <a:solidFill>
                  <a:srgbClr val="2d2db9"/>
                </a:solidFill>
                <a:latin typeface="Times New Roman"/>
                <a:ea typeface="DejaVu Sans"/>
                <a:hlinkClick r:id="rId1"/>
              </a:rPr>
              <a:t>http://jchoigt.wordpress.com/2010/10/01/biomolecules/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dur="indefinite"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38088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Carbohydrates, glycans, polysaccharides</a:t>
            </a:r>
            <a:endParaRPr/>
          </a:p>
        </p:txBody>
      </p:sp>
      <p:pic>
        <p:nvPicPr>
          <p:cNvPr descr="" id="18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3962520"/>
            <a:ext cx="4762080" cy="1980720"/>
          </a:xfrm>
          <a:prstGeom prst="rect">
            <a:avLst/>
          </a:prstGeom>
        </p:spPr>
      </p:pic>
      <p:sp>
        <p:nvSpPr>
          <p:cNvPr id="190" name="CustomShape 2"/>
          <p:cNvSpPr/>
          <p:nvPr/>
        </p:nvSpPr>
        <p:spPr>
          <a:xfrm>
            <a:off x="918000" y="5105520"/>
            <a:ext cx="102996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DejaVu Sans"/>
              </a:rPr>
              <a:t>lactose</a:t>
            </a:r>
            <a:endParaRPr/>
          </a:p>
        </p:txBody>
      </p:sp>
      <p:pic>
        <p:nvPicPr>
          <p:cNvPr descr="" id="19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120" y="1295280"/>
            <a:ext cx="1904760" cy="1495080"/>
          </a:xfrm>
          <a:prstGeom prst="rect">
            <a:avLst/>
          </a:prstGeom>
        </p:spPr>
      </p:pic>
      <p:sp>
        <p:nvSpPr>
          <p:cNvPr id="192" name="CustomShape 3"/>
          <p:cNvSpPr/>
          <p:nvPr/>
        </p:nvSpPr>
        <p:spPr>
          <a:xfrm>
            <a:off x="6477120" y="2819520"/>
            <a:ext cx="2285640" cy="272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200" u="sng">
                <a:solidFill>
                  <a:srgbClr val="000000"/>
                </a:solidFill>
                <a:latin typeface="Times New Roman"/>
                <a:ea typeface="DejaVu Sans"/>
                <a:hlinkClick r:id="rId3"/>
              </a:rPr>
              <a:t>http://en.wikipedia.org/wiki/File:Glucose_Fisher_to_Haworth.gif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85800" y="38088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Nucleic acids (DNA and RNA)</a:t>
            </a:r>
            <a:endParaRPr/>
          </a:p>
        </p:txBody>
      </p:sp>
      <p:pic>
        <p:nvPicPr>
          <p:cNvPr descr="" id="1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792080"/>
            <a:ext cx="9143640" cy="32367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609480" y="380880"/>
            <a:ext cx="44193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Phosphodiester bonds</a:t>
            </a:r>
            <a:endParaRPr/>
          </a:p>
        </p:txBody>
      </p:sp>
      <p:pic>
        <p:nvPicPr>
          <p:cNvPr descr="" id="1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15040" y="571680"/>
            <a:ext cx="3371400" cy="5714640"/>
          </a:xfrm>
          <a:prstGeom prst="rect">
            <a:avLst/>
          </a:prstGeom>
        </p:spPr>
      </p:pic>
      <p:sp>
        <p:nvSpPr>
          <p:cNvPr id="197" name="CustomShape 2"/>
          <p:cNvSpPr/>
          <p:nvPr/>
        </p:nvSpPr>
        <p:spPr>
          <a:xfrm>
            <a:off x="7166160" y="609480"/>
            <a:ext cx="365400" cy="45612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en-US" sz="240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Table 1"/>
          <p:cNvGraphicFramePr/>
          <p:nvPr/>
        </p:nvGraphicFramePr>
        <p:xfrm>
          <a:off x="228600" y="457200"/>
          <a:ext cx="8594280" cy="5794200"/>
        </p:xfrm>
        <a:graphic>
          <a:graphicData uri="http://schemas.openxmlformats.org/drawingml/2006/table">
            <a:tbl>
              <a:tblPr/>
              <a:tblGrid>
                <a:gridCol w="2147760"/>
                <a:gridCol w="2134080"/>
                <a:gridCol w="2162880"/>
                <a:gridCol w="2149560"/>
              </a:tblGrid>
              <a:tr h="617400">
                <a:tc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Glycans (polysaccharides)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Proteins (polypeptides)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Nucleic acids</a:t>
                      </a:r>
                      <a:endParaRPr/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(DNA and RNA)</a:t>
                      </a:r>
                      <a:endParaRPr/>
                    </a:p>
                  </a:txBody>
                  <a:tcPr/>
                </a:tc>
              </a:tr>
              <a:tr h="1035000"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Subunits</a:t>
                      </a:r>
                      <a:endParaRPr/>
                    </a:p>
                  </a:txBody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monosaccharides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  <a:tr h="1035000"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Elemental Composition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C, H, N, O, S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035000"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Bonds between subunits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Phosphodiester</a:t>
                      </a:r>
                      <a:endParaRPr/>
                    </a:p>
                  </a:txBody>
                  <a:tcPr/>
                </a:tc>
              </a:tr>
              <a:tr h="1035000"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Structure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1036800">
                <a:tc>
                  <a:txBody>
                    <a:bodyPr bIns="46800" lIns="90000" rIns="90000" tIns="91800" wrap="none"/>
                    <a:p>
                      <a:pPr>
                        <a:lnSpc>
                          <a:spcPct val="87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Cellular functions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</p:spTree>
  </p:cSld>
  <p:timing>
    <p:tnLst>
      <p:par>
        <p:cTn dur="indefinite" id="7" nodeType="tmRoot" restart="never">
          <p:childTnLst>
            <p:seq>
              <p:cTn dur="indefinite"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Molecules of Life</a:t>
            </a:r>
            <a:endParaRPr/>
          </a:p>
        </p:txBody>
      </p:sp>
      <p:sp>
        <p:nvSpPr>
          <p:cNvPr id="200" name="TextShape 2"/>
          <p:cNvSpPr txBox="1"/>
          <p:nvPr/>
        </p:nvSpPr>
        <p:spPr>
          <a:xfrm>
            <a:off x="685800" y="1295280"/>
            <a:ext cx="7765560" cy="4519080"/>
          </a:xfrm>
          <a:prstGeom prst="rect">
            <a:avLst/>
          </a:prstGeom>
        </p:spPr>
        <p:txBody>
          <a:bodyPr bIns="46800" lIns="90000" rIns="90000" tIns="74880"/>
          <a:p>
            <a:pPr>
              <a:lnSpc>
                <a:spcPct val="93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Part C: Protein structure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Amino acids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Peptide bonds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Levels of protein structure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Hemoglobin example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85800" y="528480"/>
            <a:ext cx="7770600" cy="99972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Proteins (polypeptides) are made as linear chains of amino acids linked by peptide bonds</a:t>
            </a:r>
            <a:endParaRPr/>
          </a:p>
        </p:txBody>
      </p:sp>
      <p:pic>
        <p:nvPicPr>
          <p:cNvPr descr="" id="202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2190600" y="1809720"/>
            <a:ext cx="4762080" cy="390492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dur="indefinite"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85800" y="533520"/>
            <a:ext cx="7772040" cy="68544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Nonpolar amino acids - hydrophobic</a:t>
            </a:r>
            <a:endParaRPr/>
          </a:p>
        </p:txBody>
      </p:sp>
      <p:pic>
        <p:nvPicPr>
          <p:cNvPr descr="" id="204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95280"/>
            <a:ext cx="9067320" cy="447624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dur="indefinite"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914400" y="380880"/>
            <a:ext cx="7772040" cy="63468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Polar amino acids - hydrophilic</a:t>
            </a:r>
            <a:endParaRPr/>
          </a:p>
        </p:txBody>
      </p:sp>
      <p:pic>
        <p:nvPicPr>
          <p:cNvPr descr="" id="20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990720"/>
            <a:ext cx="6667200" cy="5333760"/>
          </a:xfrm>
          <a:prstGeom prst="rect">
            <a:avLst/>
          </a:prstGeom>
        </p:spPr>
      </p:pic>
      <p:sp>
        <p:nvSpPr>
          <p:cNvPr id="207" name="CustomShape 2"/>
          <p:cNvSpPr/>
          <p:nvPr/>
        </p:nvSpPr>
        <p:spPr>
          <a:xfrm>
            <a:off x="1710360" y="6324480"/>
            <a:ext cx="4452840" cy="2502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Times New Roman"/>
                <a:ea typeface="DejaVu Sans"/>
              </a:rPr>
              <a:t>Dan Cojocari, Dept Medical Biophysics, U. Toronto 2011 Wikimedia Commons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dur="indefinite"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380880"/>
            <a:ext cx="3352320" cy="68544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Protein structure</a:t>
            </a:r>
            <a:endParaRPr/>
          </a:p>
        </p:txBody>
      </p:sp>
      <p:pic>
        <p:nvPicPr>
          <p:cNvPr descr="" id="20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92400" y="0"/>
            <a:ext cx="3931920" cy="685764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dur="indefinite"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Table 1"/>
          <p:cNvGraphicFramePr/>
          <p:nvPr/>
        </p:nvGraphicFramePr>
        <p:xfrm>
          <a:off x="762120" y="533520"/>
          <a:ext cx="4876560" cy="5638320"/>
        </p:xfrm>
        <a:graphic>
          <a:graphicData uri="http://schemas.openxmlformats.org/drawingml/2006/table">
            <a:tbl>
              <a:tblPr/>
              <a:tblGrid>
                <a:gridCol w="1621800"/>
                <a:gridCol w="1654200"/>
                <a:gridCol w="1600560"/>
              </a:tblGrid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elemental abundance:  human body                 ocean water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Element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Proportion (by mass)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"/>
                        </a:rPr>
                        <a:t>Oxygen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65%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86% 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2"/>
                        </a:rPr>
                        <a:t>Carbon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18%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0.0028%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3"/>
                        </a:rPr>
                        <a:t>Hydrogen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11%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4"/>
                        </a:rPr>
                        <a:t>Nitrogen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0.0016%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5"/>
                        </a:rPr>
                        <a:t>Calcium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1.5%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0.04%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6"/>
                        </a:rPr>
                        <a:t>Phosphorus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1.2%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0.000006%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7"/>
                        </a:rPr>
                        <a:t>Potassium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0.2%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8"/>
                        </a:rPr>
                        <a:t>Sulfur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0.2%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9"/>
                        </a:rPr>
                        <a:t>Chlorine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0.2%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0"/>
                        </a:rPr>
                        <a:t>Sodium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0.1%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473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1"/>
                        </a:rPr>
                        <a:t>Magnesium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0.05%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2"/>
                        </a:rPr>
                        <a:t>Iron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0.05%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3"/>
                        </a:rPr>
                        <a:t>Cobalt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0.05%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4"/>
                        </a:rPr>
                        <a:t>Copper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0.05%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5"/>
                        </a:rPr>
                        <a:t>Zinc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0.05%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6"/>
                        </a:rPr>
                        <a:t>Iodine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0.05%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7"/>
                        </a:rPr>
                        <a:t>Selenium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0.01%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87720"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u="sng">
                          <a:solidFill>
                            <a:srgbClr val="2d2db9"/>
                          </a:solidFill>
                          <a:latin typeface="Times New Roman"/>
                          <a:ea typeface="DejaVu Sans"/>
                          <a:hlinkClick r:id="rId18"/>
                        </a:rPr>
                        <a:t>Fluorine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25200" lIns="50760" rIns="50760" tIns="2520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&lt; 0.01%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85800" y="380880"/>
            <a:ext cx="5105160" cy="106632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Secondary structure: </a:t>
            </a: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
</a:t>
            </a: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alpha-helix</a:t>
            </a:r>
            <a:endParaRPr/>
          </a:p>
        </p:txBody>
      </p:sp>
      <p:pic>
        <p:nvPicPr>
          <p:cNvPr descr="" id="21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72200" y="304920"/>
            <a:ext cx="2626560" cy="609552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Secondary structure: beta-sheet</a:t>
            </a:r>
            <a:endParaRPr/>
          </a:p>
        </p:txBody>
      </p:sp>
      <p:pic>
        <p:nvPicPr>
          <p:cNvPr descr="" id="21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219320"/>
            <a:ext cx="9143640" cy="502884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324000"/>
            <a:ext cx="4876560" cy="1199880"/>
          </a:xfrm>
          <a:prstGeom prst="rect">
            <a:avLst/>
          </a:prstGeom>
        </p:spPr>
        <p:txBody>
          <a:bodyPr anchor="ctr" bIns="46800" lIns="90000" rIns="90000" tIns="7848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What holds the tertiary structure together?</a:t>
            </a:r>
            <a:endParaRPr/>
          </a:p>
        </p:txBody>
      </p:sp>
      <p:pic>
        <p:nvPicPr>
          <p:cNvPr descr="" id="2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334120" y="399240"/>
            <a:ext cx="3323880" cy="5848560"/>
          </a:xfrm>
          <a:prstGeom prst="rect">
            <a:avLst/>
          </a:prstGeom>
        </p:spPr>
      </p:pic>
      <p:sp>
        <p:nvSpPr>
          <p:cNvPr id="216" name="CustomShape 2"/>
          <p:cNvSpPr/>
          <p:nvPr/>
        </p:nvSpPr>
        <p:spPr>
          <a:xfrm>
            <a:off x="3942360" y="5943600"/>
            <a:ext cx="1776960" cy="2728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Sans"/>
              </a:rPr>
              <a:t>Campbell Biology, 8th ed.</a:t>
            </a:r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dur="indefinite"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387360"/>
            <a:ext cx="8227800" cy="894960"/>
          </a:xfrm>
          <a:prstGeom prst="rect">
            <a:avLst/>
          </a:prstGeom>
        </p:spPr>
        <p:txBody>
          <a:bodyPr anchor="ctr" bIns="0" lIns="0" rIns="0" tIns="56520"/>
          <a:p>
            <a:pPr>
              <a:lnSpc>
                <a:spcPct val="86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Protein structure and function example – sickle cell hemoglobin</a:t>
            </a:r>
            <a:endParaRPr/>
          </a:p>
        </p:txBody>
      </p:sp>
      <p:pic>
        <p:nvPicPr>
          <p:cNvPr descr="" id="2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3200" y="1447920"/>
            <a:ext cx="5213160" cy="3014280"/>
          </a:xfrm>
          <a:prstGeom prst="rect">
            <a:avLst/>
          </a:prstGeom>
        </p:spPr>
      </p:pic>
      <p:pic>
        <p:nvPicPr>
          <p:cNvPr descr="" id="2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34240" y="4267080"/>
            <a:ext cx="2980800" cy="2095200"/>
          </a:xfrm>
          <a:prstGeom prst="rect">
            <a:avLst/>
          </a:prstGeom>
        </p:spPr>
      </p:pic>
      <p:sp>
        <p:nvSpPr>
          <p:cNvPr id="220" name="CustomShape 2"/>
          <p:cNvSpPr/>
          <p:nvPr/>
        </p:nvSpPr>
        <p:spPr>
          <a:xfrm>
            <a:off x="4613400" y="3809880"/>
            <a:ext cx="4530240" cy="364680"/>
          </a:xfrm>
          <a:prstGeom prst="rect">
            <a:avLst/>
          </a:prstGeom>
          <a:solidFill>
            <a:srgbClr val="ffffff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http://gingi.uchicago.edu/hbs2.html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dur="indefinite"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685800" y="374760"/>
            <a:ext cx="7768800" cy="99972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100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Hemoglobin S differs from Hemoglobin A at what levels of protein structure?</a:t>
            </a:r>
            <a:endParaRPr/>
          </a:p>
        </p:txBody>
      </p:sp>
      <p:pic>
        <p:nvPicPr>
          <p:cNvPr descr="" id="22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52600" y="1324080"/>
            <a:ext cx="5543280" cy="4390560"/>
          </a:xfrm>
          <a:prstGeom prst="rect">
            <a:avLst/>
          </a:prstGeom>
        </p:spPr>
      </p:pic>
      <p:sp>
        <p:nvSpPr>
          <p:cNvPr id="223" name="CustomShape 2"/>
          <p:cNvSpPr/>
          <p:nvPr/>
        </p:nvSpPr>
        <p:spPr>
          <a:xfrm>
            <a:off x="44280" y="5807160"/>
            <a:ext cx="65847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Sans"/>
              </a:rPr>
              <a:t>http://www.carnegieinstitution.org/first_light_case/horn/lessons/sickle.html</a:t>
            </a:r>
            <a:endParaRPr/>
          </a:p>
        </p:txBody>
      </p:sp>
    </p:spTree>
  </p:cSld>
  <p:timing>
    <p:tnLst>
      <p:par>
        <p:cTn dur="indefinite" id="21" nodeType="tmRoot" restart="never">
          <p:childTnLst>
            <p:seq>
              <p:cTn dur="indefinite"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24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57200"/>
            <a:ext cx="4717800" cy="5459040"/>
          </a:xfrm>
          <a:prstGeom prst="rect">
            <a:avLst/>
          </a:prstGeom>
        </p:spPr>
      </p:pic>
      <p:pic>
        <p:nvPicPr>
          <p:cNvPr descr="" id="22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72200" y="1428840"/>
            <a:ext cx="2590560" cy="4285800"/>
          </a:xfrm>
          <a:prstGeom prst="rect">
            <a:avLst/>
          </a:prstGeom>
        </p:spPr>
      </p:pic>
      <p:sp>
        <p:nvSpPr>
          <p:cNvPr id="226" name="CustomShape 1"/>
          <p:cNvSpPr/>
          <p:nvPr/>
        </p:nvSpPr>
        <p:spPr>
          <a:xfrm>
            <a:off x="7543800" y="5715000"/>
            <a:ext cx="1134720" cy="456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Sans"/>
              </a:rPr>
              <a:t>Wikipedia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4572000" y="317520"/>
            <a:ext cx="4343040" cy="111420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Valine 6 causes additional interactions</a:t>
            </a:r>
            <a:endParaRPr/>
          </a:p>
        </p:txBody>
      </p:sp>
      <p:sp>
        <p:nvSpPr>
          <p:cNvPr id="228" name="CustomShape 3"/>
          <p:cNvSpPr/>
          <p:nvPr/>
        </p:nvSpPr>
        <p:spPr>
          <a:xfrm>
            <a:off x="44280" y="5943600"/>
            <a:ext cx="6356160" cy="364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Sans"/>
              </a:rPr>
              <a:t>http://www.carnegieinstitution.org/first_light_case/horn/lessons/sickle.html</a:t>
            </a:r>
            <a:endParaRPr/>
          </a:p>
        </p:txBody>
      </p:sp>
    </p:spTree>
  </p:cSld>
  <p:timing>
    <p:tnLst>
      <p:par>
        <p:cTn dur="indefinite" id="23" nodeType="tmRoot" restart="never">
          <p:childTnLst>
            <p:seq>
              <p:cTn dur="indefinite"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66680"/>
            <a:ext cx="9143640" cy="2666520"/>
          </a:xfrm>
          <a:prstGeom prst="rect">
            <a:avLst/>
          </a:prstGeom>
        </p:spPr>
      </p:pic>
      <p:sp>
        <p:nvSpPr>
          <p:cNvPr id="166" name="TextShape 1"/>
          <p:cNvSpPr txBox="1"/>
          <p:nvPr/>
        </p:nvSpPr>
        <p:spPr>
          <a:xfrm>
            <a:off x="685800" y="38088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Periodic table of the elements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What determines what kind of bond forms between atoms?</a:t>
            </a:r>
            <a:endParaRPr/>
          </a:p>
        </p:txBody>
      </p:sp>
      <p:graphicFrame>
        <p:nvGraphicFramePr>
          <p:cNvPr id="168" name="Table 2"/>
          <p:cNvGraphicFramePr/>
          <p:nvPr/>
        </p:nvGraphicFramePr>
        <p:xfrm>
          <a:off x="6400800" y="1219320"/>
          <a:ext cx="2437920" cy="2494080"/>
        </p:xfrm>
        <a:graphic>
          <a:graphicData uri="http://schemas.openxmlformats.org/drawingml/2006/table">
            <a:tbl>
              <a:tblPr/>
              <a:tblGrid>
                <a:gridCol w="1218960"/>
                <a:gridCol w="1218960"/>
              </a:tblGrid>
              <a:tr h="14396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Element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400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Electro-negativity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3.44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3.04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2.58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C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2.55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85800" y="38088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How do molecules behave in water?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5800" y="457200"/>
            <a:ext cx="7768800" cy="68544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100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Which of these are organic molecules?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1143000" y="2971800"/>
            <a:ext cx="1584000" cy="455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DejaVu Sans"/>
              </a:rPr>
              <a:t>A. methane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4267080" y="2973240"/>
            <a:ext cx="2358720" cy="455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DejaVu Sans"/>
              </a:rPr>
              <a:t>B. carbon dioxide</a:t>
            </a:r>
            <a:endParaRPr/>
          </a:p>
        </p:txBody>
      </p:sp>
      <p:sp>
        <p:nvSpPr>
          <p:cNvPr id="173" name="CustomShape 4"/>
          <p:cNvSpPr/>
          <p:nvPr/>
        </p:nvSpPr>
        <p:spPr>
          <a:xfrm>
            <a:off x="1143000" y="5487840"/>
            <a:ext cx="2209320" cy="455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DejaVu Sans"/>
              </a:rPr>
              <a:t>C. carbonic acid</a:t>
            </a:r>
            <a:endParaRPr/>
          </a:p>
        </p:txBody>
      </p:sp>
      <p:sp>
        <p:nvSpPr>
          <p:cNvPr id="174" name="CustomShape 5"/>
          <p:cNvSpPr/>
          <p:nvPr/>
        </p:nvSpPr>
        <p:spPr>
          <a:xfrm>
            <a:off x="4410000" y="5477040"/>
            <a:ext cx="1914120" cy="4554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  <a:ea typeface="DejaVu Sans"/>
              </a:rPr>
              <a:t>D. formic acid</a:t>
            </a:r>
            <a:endParaRPr/>
          </a:p>
        </p:txBody>
      </p:sp>
      <p:pic>
        <p:nvPicPr>
          <p:cNvPr descr="" id="175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1092240" y="1276200"/>
            <a:ext cx="2260080" cy="1695240"/>
          </a:xfrm>
          <a:prstGeom prst="rect">
            <a:avLst/>
          </a:prstGeom>
        </p:spPr>
      </p:pic>
      <p:pic>
        <p:nvPicPr>
          <p:cNvPr descr="" id="176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1600200"/>
            <a:ext cx="1904760" cy="847440"/>
          </a:xfrm>
          <a:prstGeom prst="rect">
            <a:avLst/>
          </a:prstGeom>
        </p:spPr>
      </p:pic>
      <p:pic>
        <p:nvPicPr>
          <p:cNvPr descr="" id="177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724280" y="3657600"/>
            <a:ext cx="1904760" cy="1504440"/>
          </a:xfrm>
          <a:prstGeom prst="rect">
            <a:avLst/>
          </a:prstGeom>
        </p:spPr>
      </p:pic>
      <p:pic>
        <p:nvPicPr>
          <p:cNvPr descr="" id="178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87040" y="3809880"/>
            <a:ext cx="2585160" cy="144756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457200" y="380880"/>
            <a:ext cx="7994160" cy="106632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2800">
                <a:solidFill>
                  <a:srgbClr val="000000"/>
                </a:solidFill>
                <a:latin typeface="Times New Roman"/>
                <a:ea typeface="DejaVu Sans"/>
              </a:rPr>
              <a:t>What is the difference, then, between organic carbon and inorganic carbon?</a:t>
            </a: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2286000" y="2828880"/>
            <a:ext cx="457164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en-US" sz="2400">
                <a:solidFill>
                  <a:srgbClr val="ffffff"/>
                </a:solidFill>
                <a:latin typeface="Times New Roman"/>
                <a:ea typeface="DejaVu Sans"/>
              </a:rPr>
              <a:t>“</a:t>
            </a:r>
            <a:r>
              <a:rPr i="1" lang="en-US" sz="2400">
                <a:solidFill>
                  <a:srgbClr val="ffffff"/>
                </a:solidFill>
                <a:latin typeface="Times New Roman"/>
                <a:ea typeface="DejaVu Sans"/>
              </a:rPr>
              <a:t>The purpose of life is to hydrogenate carbon dioxide” – Sean Carroll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158760" y="5715000"/>
            <a:ext cx="879768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en-US" sz="2400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DejaVu Sans"/>
              </a:rPr>
              <a:t>The purpose of life is to hydrogenate carbon dioxide” – Sean Carroll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85800" y="533520"/>
            <a:ext cx="7765560" cy="678960"/>
          </a:xfrm>
          <a:prstGeom prst="rect">
            <a:avLst/>
          </a:prstGeom>
        </p:spPr>
        <p:txBody>
          <a:bodyPr anchor="ctr" bIns="46800" lIns="90000" rIns="90000" tIns="46800"/>
          <a:p>
            <a:pPr>
              <a:lnSpc>
                <a:spcPct val="93000"/>
              </a:lnSpc>
            </a:pPr>
            <a:r>
              <a:rPr lang="en-GB" sz="3600">
                <a:solidFill>
                  <a:srgbClr val="000000"/>
                </a:solidFill>
                <a:latin typeface="Times New Roman"/>
                <a:ea typeface="DejaVu Sans"/>
              </a:rPr>
              <a:t>Molecules of Life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685800" y="1295280"/>
            <a:ext cx="7765560" cy="4519080"/>
          </a:xfrm>
          <a:prstGeom prst="rect">
            <a:avLst/>
          </a:prstGeom>
        </p:spPr>
        <p:txBody>
          <a:bodyPr bIns="46800" lIns="90000" rIns="90000" tIns="74880"/>
          <a:p>
            <a:pPr>
              <a:lnSpc>
                <a:spcPct val="93000"/>
              </a:lnSpc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Part B: Four major kinds of molecules make up the bulk of a cell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Carbohydrates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Nucleic acids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Lipids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3200">
                <a:solidFill>
                  <a:srgbClr val="000000"/>
                </a:solidFill>
                <a:latin typeface="Times New Roman"/>
                <a:ea typeface="DejaVu Sans"/>
              </a:rPr>
              <a:t>Proteins</a:t>
            </a:r>
            <a:endParaRPr/>
          </a:p>
          <a:p>
            <a:pPr>
              <a:lnSpc>
                <a:spcPct val="93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Chart 3"/>
          <p:cNvGraphicFramePr/>
          <p:nvPr/>
        </p:nvGraphicFramePr>
        <p:xfrm>
          <a:off x="0" y="533520"/>
          <a:ext cx="9143640" cy="48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85" name="CustomShape 1"/>
          <p:cNvSpPr/>
          <p:nvPr/>
        </p:nvSpPr>
        <p:spPr>
          <a:xfrm>
            <a:off x="166680" y="5486400"/>
            <a:ext cx="8727840" cy="8204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Sans"/>
              </a:rPr>
              <a:t>Sources: Watson JD: Molecular Biology of the Gene, 2nd ed., Philadelphia, PA: Saunders, 1972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Sans"/>
              </a:rPr>
              <a:t>Freitas RA Nanomedicine, 1998, </a:t>
            </a:r>
            <a:r>
              <a:rPr lang="en-US" sz="1600" u="sng">
                <a:solidFill>
                  <a:srgbClr val="000000"/>
                </a:solidFill>
                <a:latin typeface="Times New Roman"/>
                <a:ea typeface="DejaVu Sans"/>
                <a:hlinkClick r:id="rId2"/>
              </a:rPr>
              <a:t>http://www.foresight.org/Nanomedicine/Ch03_1.html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Sans"/>
              </a:rPr>
              <a:t>Ushiyama K: Plant Cell Culture in Japan, p. 97 (1991). Eds. Komamine, A., CMC Co. Ltd., Tokyo, Japan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